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90" r:id="rId12"/>
    <p:sldId id="289" r:id="rId13"/>
    <p:sldId id="291" r:id="rId14"/>
    <p:sldId id="292" r:id="rId15"/>
    <p:sldId id="293" r:id="rId16"/>
    <p:sldId id="294" r:id="rId17"/>
    <p:sldId id="300" r:id="rId18"/>
    <p:sldId id="295" r:id="rId19"/>
    <p:sldId id="296" r:id="rId20"/>
    <p:sldId id="297" r:id="rId21"/>
    <p:sldId id="298" r:id="rId22"/>
    <p:sldId id="301" r:id="rId23"/>
    <p:sldId id="299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21" r:id="rId40"/>
    <p:sldId id="322" r:id="rId41"/>
    <p:sldId id="323" r:id="rId42"/>
    <p:sldId id="335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iQRYtySPj+kz4FxRI5bm/ENX41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3"/>
  </p:normalViewPr>
  <p:slideViewPr>
    <p:cSldViewPr snapToGrid="0">
      <p:cViewPr varScale="1">
        <p:scale>
          <a:sx n="97" d="100"/>
          <a:sy n="97" d="100"/>
        </p:scale>
        <p:origin x="1264" y="544"/>
      </p:cViewPr>
      <p:guideLst>
        <p:guide orient="horz" pos="7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8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8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8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/>
          <p:nvPr/>
        </p:nvSpPr>
        <p:spPr>
          <a:xfrm>
            <a:off x="249381" y="6465452"/>
            <a:ext cx="4802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9"/>
          <p:cNvSpPr txBox="1"/>
          <p:nvPr/>
        </p:nvSpPr>
        <p:spPr>
          <a:xfrm>
            <a:off x="600363" y="6527007"/>
            <a:ext cx="21890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FEB 11 2025  I  HICC Hyderabad</a:t>
            </a:r>
            <a:endParaRPr sz="12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130710" y="5024284"/>
            <a:ext cx="3333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 11, 2025  I  HICC Hyderabad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94" y="1828673"/>
            <a:ext cx="5427406" cy="4527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/>
          <p:nvPr/>
        </p:nvSpPr>
        <p:spPr>
          <a:xfrm>
            <a:off x="892278" y="991883"/>
            <a:ext cx="104074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of Lifetime Achievement Awardees</a:t>
            </a:r>
            <a:endParaRPr dirty="0"/>
          </a:p>
        </p:txBody>
      </p:sp>
      <p:pic>
        <p:nvPicPr>
          <p:cNvPr id="410" name="Google Shape;4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3769" y="1988268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1"/>
          <p:cNvSpPr/>
          <p:nvPr/>
        </p:nvSpPr>
        <p:spPr>
          <a:xfrm>
            <a:off x="5477799" y="3026318"/>
            <a:ext cx="4996014" cy="101566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Ramakrishna Lingireddy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Secretary, HYSEA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"/>
          <p:cNvSpPr txBox="1"/>
          <p:nvPr/>
        </p:nvSpPr>
        <p:spPr>
          <a:xfrm>
            <a:off x="4647277" y="4267199"/>
            <a:ext cx="65037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his remarkable legacy of advancing innovation and technology in the service of humanity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3"/>
          <p:cNvSpPr/>
          <p:nvPr/>
        </p:nvSpPr>
        <p:spPr>
          <a:xfrm>
            <a:off x="5086659" y="3071243"/>
            <a:ext cx="5433858" cy="119595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Padma Shri Dr. Gullapalli Nageswara Rao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Founder, LVPEI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3"/>
          <p:cNvSpPr txBox="1"/>
          <p:nvPr/>
        </p:nvSpPr>
        <p:spPr>
          <a:xfrm>
            <a:off x="892278" y="1031213"/>
            <a:ext cx="104074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Lifetime Achievement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Award Presented to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03" y="2188292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1085" y="2531982"/>
            <a:ext cx="948677" cy="28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/>
          <p:nvPr/>
        </p:nvSpPr>
        <p:spPr>
          <a:xfrm>
            <a:off x="892278" y="1031213"/>
            <a:ext cx="104074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Lifetime Achievement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Award Presented to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2"/>
          <p:cNvSpPr txBox="1"/>
          <p:nvPr/>
        </p:nvSpPr>
        <p:spPr>
          <a:xfrm>
            <a:off x="4795991" y="4207553"/>
            <a:ext cx="650373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his Pioneering and unparalleled contributions to society bringing in  the convergence of research, industry and innovation in the convergence of Research, Industry &amp; Innovation in  Academia.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486" y="2197202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2"/>
          <p:cNvSpPr/>
          <p:nvPr/>
        </p:nvSpPr>
        <p:spPr>
          <a:xfrm>
            <a:off x="5113389" y="2888975"/>
            <a:ext cx="5766646" cy="119793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Padmashri Prof. Ashok Jhunjhunwala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IIT Madras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1085" y="2531982"/>
            <a:ext cx="948677" cy="28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"/>
          <p:cNvSpPr txBox="1"/>
          <p:nvPr/>
        </p:nvSpPr>
        <p:spPr>
          <a:xfrm>
            <a:off x="2614152" y="991883"/>
            <a:ext cx="76474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of Export Awards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143" y="1863774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/>
          <p:nvPr/>
        </p:nvSpPr>
        <p:spPr>
          <a:xfrm>
            <a:off x="5037498" y="2831726"/>
            <a:ext cx="5433858" cy="101566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Flt Lt Bipin Pendyala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Vice President, HYSEA &amp; GM, Appen AI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"/>
          <p:cNvSpPr txBox="1"/>
          <p:nvPr/>
        </p:nvSpPr>
        <p:spPr>
          <a:xfrm>
            <a:off x="892278" y="991883"/>
            <a:ext cx="10407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Awards Presentation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1042217" y="1820140"/>
            <a:ext cx="10117394" cy="78784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Recognize and encourage IT Companies for Export, Growth and Workforce Leadership</a:t>
            </a: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1037303" y="2681729"/>
            <a:ext cx="10117394" cy="57027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Create a "Qualified Benchmark" for Industry Peers to emulate</a:t>
            </a: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1037303" y="3324477"/>
            <a:ext cx="10117394" cy="189762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Jury for FY24 consisted of ﻿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C. Kavitha</a:t>
            </a: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, Director STPl, Hyderabad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﻿L. Suresh</a:t>
            </a: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, CEO, Identis</a:t>
            </a:r>
            <a:endParaRPr sz="2400">
              <a:solidFill>
                <a:srgbClr val="5707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Bipin Chandra Pendyala</a:t>
            </a: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, Vice President, HYSEA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﻿</a:t>
            </a:r>
            <a:r>
              <a:rPr lang="en-US" sz="2400" b="1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Ramakrishna Lingireddy</a:t>
            </a: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, General Secretary, HYSEA</a:t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1042217" y="5295846"/>
            <a:ext cx="10117394" cy="57027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﻿Export Data is obtained from SEZ and STPI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 txBox="1"/>
          <p:nvPr/>
        </p:nvSpPr>
        <p:spPr>
          <a:xfrm>
            <a:off x="816635" y="107054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  <p:sp>
        <p:nvSpPr>
          <p:cNvPr id="451" name="Google Shape;451;p36"/>
          <p:cNvSpPr/>
          <p:nvPr/>
        </p:nvSpPr>
        <p:spPr>
          <a:xfrm>
            <a:off x="2250802" y="2701413"/>
            <a:ext cx="7539111" cy="1123335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INFOSYS LTD.</a:t>
            </a:r>
            <a:endParaRPr/>
          </a:p>
        </p:txBody>
      </p:sp>
      <p:sp>
        <p:nvSpPr>
          <p:cNvPr id="452" name="Google Shape;452;p36"/>
          <p:cNvSpPr txBox="1"/>
          <p:nvPr/>
        </p:nvSpPr>
        <p:spPr>
          <a:xfrm>
            <a:off x="816635" y="1773547"/>
            <a:ext cx="10407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/>
          <p:nvPr/>
        </p:nvSpPr>
        <p:spPr>
          <a:xfrm>
            <a:off x="2250802" y="2553927"/>
            <a:ext cx="7539111" cy="1752600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TATA CONSULTANCY SERVICES LTD.</a:t>
            </a:r>
            <a:endParaRPr/>
          </a:p>
        </p:txBody>
      </p:sp>
      <p:sp>
        <p:nvSpPr>
          <p:cNvPr id="458" name="Google Shape;458;p37"/>
          <p:cNvSpPr txBox="1"/>
          <p:nvPr/>
        </p:nvSpPr>
        <p:spPr>
          <a:xfrm>
            <a:off x="816635" y="1626061"/>
            <a:ext cx="10407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</p:txBody>
      </p:sp>
      <p:sp>
        <p:nvSpPr>
          <p:cNvPr id="459" name="Google Shape;459;p37"/>
          <p:cNvSpPr txBox="1"/>
          <p:nvPr/>
        </p:nvSpPr>
        <p:spPr>
          <a:xfrm>
            <a:off x="816635" y="1060709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3"/>
          <p:cNvSpPr/>
          <p:nvPr/>
        </p:nvSpPr>
        <p:spPr>
          <a:xfrm>
            <a:off x="1566583" y="2927554"/>
            <a:ext cx="9058834" cy="1732936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COGNIZANT TECHNOLOGY SOLUTIONS INDIA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655632" y="1517905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EXCELLENCE IN GROWTH  &amp; WORKFORCE GROWTH LEADER (2023-24)</a:t>
            </a:r>
            <a:endParaRPr/>
          </a:p>
        </p:txBody>
      </p:sp>
      <p:sp>
        <p:nvSpPr>
          <p:cNvPr id="501" name="Google Shape;501;p43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"/>
          <p:cNvSpPr/>
          <p:nvPr/>
        </p:nvSpPr>
        <p:spPr>
          <a:xfrm>
            <a:off x="2474265" y="3301180"/>
            <a:ext cx="7243471" cy="1457632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MICROSOFT INDIA R&amp;D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8"/>
          <p:cNvSpPr txBox="1"/>
          <p:nvPr/>
        </p:nvSpPr>
        <p:spPr>
          <a:xfrm>
            <a:off x="740993" y="1685055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(GCC CATEGORY)</a:t>
            </a:r>
            <a:endParaRPr/>
          </a:p>
        </p:txBody>
      </p:sp>
      <p:sp>
        <p:nvSpPr>
          <p:cNvPr id="466" name="Google Shape;466;p38"/>
          <p:cNvSpPr txBox="1"/>
          <p:nvPr/>
        </p:nvSpPr>
        <p:spPr>
          <a:xfrm>
            <a:off x="977639" y="1067214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/>
          <p:nvPr/>
        </p:nvSpPr>
        <p:spPr>
          <a:xfrm>
            <a:off x="2149800" y="3320845"/>
            <a:ext cx="7892400" cy="1418303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SALESFORCE.COM INDIA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9"/>
          <p:cNvSpPr txBox="1"/>
          <p:nvPr/>
        </p:nvSpPr>
        <p:spPr>
          <a:xfrm>
            <a:off x="892277" y="1062298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  <p:sp>
        <p:nvSpPr>
          <p:cNvPr id="473" name="Google Shape;473;p39"/>
          <p:cNvSpPr txBox="1"/>
          <p:nvPr/>
        </p:nvSpPr>
        <p:spPr>
          <a:xfrm>
            <a:off x="740993" y="1685055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(GCC CATEGORY)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3377381" y="2448233"/>
            <a:ext cx="5437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Lamp Lighting Invocation Ceremony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/>
          <p:nvPr/>
        </p:nvSpPr>
        <p:spPr>
          <a:xfrm>
            <a:off x="1979468" y="2927554"/>
            <a:ext cx="8233065" cy="132343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GENPACT INDIA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655632" y="1547404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(5000 CR CATEGORY)</a:t>
            </a:r>
            <a:endParaRPr/>
          </a:p>
        </p:txBody>
      </p:sp>
      <p:sp>
        <p:nvSpPr>
          <p:cNvPr id="480" name="Google Shape;480;p40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"/>
          <p:cNvSpPr/>
          <p:nvPr/>
        </p:nvSpPr>
        <p:spPr>
          <a:xfrm>
            <a:off x="2013881" y="2996382"/>
            <a:ext cx="8164239" cy="174276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DELOITTE SUPPORT SERVICES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1"/>
          <p:cNvSpPr txBox="1"/>
          <p:nvPr/>
        </p:nvSpPr>
        <p:spPr>
          <a:xfrm>
            <a:off x="655632" y="1527738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(5000 CR CATEGORY)</a:t>
            </a:r>
            <a:endParaRPr/>
          </a:p>
        </p:txBody>
      </p:sp>
      <p:sp>
        <p:nvSpPr>
          <p:cNvPr id="487" name="Google Shape;487;p41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371201" y="2947218"/>
            <a:ext cx="7449598" cy="1683774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KYNDRYL SOLUTIONS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655632" y="1527737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EXCELLENCE IN GROWTH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(5000 CR CATEGORY)</a:t>
            </a:r>
            <a:endParaRPr/>
          </a:p>
        </p:txBody>
      </p:sp>
      <p:sp>
        <p:nvSpPr>
          <p:cNvPr id="508" name="Google Shape;508;p44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2"/>
          <p:cNvSpPr/>
          <p:nvPr/>
        </p:nvSpPr>
        <p:spPr>
          <a:xfrm>
            <a:off x="2240889" y="2907889"/>
            <a:ext cx="7710222" cy="1108767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LSI INDIA R&amp;D PVT. 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655632" y="151790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EXPORT CHAMPION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(500 CR CATEGORY)</a:t>
            </a:r>
            <a:endParaRPr/>
          </a:p>
        </p:txBody>
      </p:sp>
      <p:sp>
        <p:nvSpPr>
          <p:cNvPr id="494" name="Google Shape;494;p42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/>
          <p:nvPr/>
        </p:nvSpPr>
        <p:spPr>
          <a:xfrm>
            <a:off x="2371201" y="3035710"/>
            <a:ext cx="7449598" cy="1546122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TELSTRA GLOBAL BUSINESS SERVICES 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/>
          <p:cNvSpPr txBox="1"/>
          <p:nvPr/>
        </p:nvSpPr>
        <p:spPr>
          <a:xfrm>
            <a:off x="655632" y="1527737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WORKFORCE GROWTH LEADER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(500 CR CATEGORY)</a:t>
            </a:r>
            <a:endParaRPr/>
          </a:p>
        </p:txBody>
      </p:sp>
      <p:sp>
        <p:nvSpPr>
          <p:cNvPr id="515" name="Google Shape;515;p45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/>
          <p:nvPr/>
        </p:nvSpPr>
        <p:spPr>
          <a:xfrm>
            <a:off x="1682130" y="3065208"/>
            <a:ext cx="8827741" cy="174276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ECLAT HEALTH SOLUTIONS (INDIA) PVT.LTD.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6"/>
          <p:cNvSpPr txBox="1"/>
          <p:nvPr/>
        </p:nvSpPr>
        <p:spPr>
          <a:xfrm>
            <a:off x="655632" y="1537570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STAR (2023-24)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(TIER 2/3 CITIES CATEGORY)</a:t>
            </a:r>
            <a:endParaRPr/>
          </a:p>
        </p:txBody>
      </p:sp>
      <p:sp>
        <p:nvSpPr>
          <p:cNvPr id="522" name="Google Shape;522;p46"/>
          <p:cNvSpPr txBox="1"/>
          <p:nvPr/>
        </p:nvSpPr>
        <p:spPr>
          <a:xfrm>
            <a:off x="892278" y="1031211"/>
            <a:ext cx="10407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HYSEA-STPI EXPORT AWARDS 2023-24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7"/>
          <p:cNvSpPr txBox="1"/>
          <p:nvPr/>
        </p:nvSpPr>
        <p:spPr>
          <a:xfrm>
            <a:off x="1149146" y="991883"/>
            <a:ext cx="98937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to Product Awards by </a:t>
            </a:r>
            <a:endParaRPr/>
          </a:p>
        </p:txBody>
      </p:sp>
      <p:sp>
        <p:nvSpPr>
          <p:cNvPr id="528" name="Google Shape;528;p47"/>
          <p:cNvSpPr/>
          <p:nvPr/>
        </p:nvSpPr>
        <p:spPr>
          <a:xfrm>
            <a:off x="6096000" y="2975228"/>
            <a:ext cx="3333750" cy="90754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Raj Samala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Founder, Pushpak.AI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034" y="176212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/>
          <p:nvPr/>
        </p:nvSpPr>
        <p:spPr>
          <a:xfrm>
            <a:off x="894736" y="1818966"/>
            <a:ext cx="10402529" cy="7830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3-month process | 10-member planning team |  70-member jury</a:t>
            </a:r>
            <a:endParaRPr sz="2400" dirty="0">
              <a:solidFill>
                <a:srgbClr val="57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8"/>
          <p:cNvSpPr/>
          <p:nvPr/>
        </p:nvSpPr>
        <p:spPr>
          <a:xfrm>
            <a:off x="894736" y="2665272"/>
            <a:ext cx="10402529" cy="9053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236 Nominations received, Evaluations in 2 rounds after initial screening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of nominations</a:t>
            </a:r>
            <a:endParaRPr sz="2400" dirty="0">
              <a:solidFill>
                <a:srgbClr val="57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8"/>
          <p:cNvSpPr/>
          <p:nvPr/>
        </p:nvSpPr>
        <p:spPr>
          <a:xfrm>
            <a:off x="894736" y="3629572"/>
            <a:ext cx="10402529" cy="244676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27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In the first round, Jury of leading entrepreneurs, Product, Technical &amp; Business leaders, Venture Capitalists, and academicians evaluated the products.The second round was the pitching round at IIIT-H, after which 53 Finalists were chosen for Showcase today. Top 10 Starts-up and top 3 Tech/Product Innovation will be Awarded today. </a:t>
            </a:r>
            <a:endParaRPr sz="2400" dirty="0">
              <a:solidFill>
                <a:srgbClr val="57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8"/>
          <p:cNvSpPr txBox="1"/>
          <p:nvPr/>
        </p:nvSpPr>
        <p:spPr>
          <a:xfrm>
            <a:off x="1149146" y="991883"/>
            <a:ext cx="98937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Awards Presentation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/>
          <p:nvPr/>
        </p:nvSpPr>
        <p:spPr>
          <a:xfrm>
            <a:off x="1229439" y="2557616"/>
            <a:ext cx="9733122" cy="174276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Hypervise.ai</a:t>
            </a:r>
          </a:p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Eternal Robotics Pvt Ltd</a:t>
            </a:r>
          </a:p>
          <a:p>
            <a:pPr algn="ctr"/>
            <a:endParaRPr sz="1050" dirty="0"/>
          </a:p>
        </p:txBody>
      </p:sp>
      <p:sp>
        <p:nvSpPr>
          <p:cNvPr id="543" name="Google Shape;543;p49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0"/>
          <p:cNvSpPr/>
          <p:nvPr/>
        </p:nvSpPr>
        <p:spPr>
          <a:xfrm>
            <a:off x="1229439" y="2557616"/>
            <a:ext cx="9733122" cy="174276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 :LOW ENERGY NUCLEAR REACTORS</a:t>
            </a:r>
          </a:p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Hylenr Technologies Pvt Ltd</a:t>
            </a:r>
          </a:p>
          <a:p>
            <a:pPr algn="ctr"/>
            <a:endParaRPr sz="1050" dirty="0"/>
          </a:p>
        </p:txBody>
      </p:sp>
      <p:sp>
        <p:nvSpPr>
          <p:cNvPr id="549" name="Google Shape;549;p50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/>
          <p:nvPr/>
        </p:nvSpPr>
        <p:spPr>
          <a:xfrm>
            <a:off x="2635045" y="2308123"/>
            <a:ext cx="6803923" cy="345137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999EB"/>
              </a:gs>
              <a:gs pos="100000">
                <a:schemeClr val="lt1"/>
              </a:gs>
            </a:gsLst>
            <a:lin ang="16200000" scaled="0"/>
          </a:gra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4963139" y="3349944"/>
            <a:ext cx="41584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Evening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70747"/>
                </a:solidFill>
                <a:latin typeface="Arial"/>
                <a:ea typeface="Arial"/>
                <a:cs typeface="Arial"/>
                <a:sym typeface="Arial"/>
              </a:rPr>
              <a:t>Annual Awards</a:t>
            </a:r>
            <a:endParaRPr sz="3600" b="1">
              <a:solidFill>
                <a:srgbClr val="57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7566" y="1428392"/>
            <a:ext cx="1692082" cy="433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1"/>
          <p:cNvSpPr/>
          <p:nvPr/>
        </p:nvSpPr>
        <p:spPr>
          <a:xfrm>
            <a:off x="1229439" y="2557616"/>
            <a:ext cx="9733122" cy="174276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AMRx®</a:t>
            </a:r>
          </a:p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SCIINV Biosciences Pvt Ltd</a:t>
            </a:r>
          </a:p>
          <a:p>
            <a:pPr algn="ctr"/>
            <a:endParaRPr lang="en-US" sz="1100" dirty="0"/>
          </a:p>
        </p:txBody>
      </p:sp>
      <p:sp>
        <p:nvSpPr>
          <p:cNvPr id="555" name="Google Shape;555;p51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2"/>
          <p:cNvSpPr/>
          <p:nvPr/>
        </p:nvSpPr>
        <p:spPr>
          <a:xfrm>
            <a:off x="1229439" y="2557616"/>
            <a:ext cx="9733122" cy="174276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Catalyst OT Platform for Solar Farms</a:t>
            </a:r>
          </a:p>
          <a:p>
            <a:pPr algn="ctr"/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Xeeed IO Pvt Ltd</a:t>
            </a:r>
          </a:p>
          <a:p>
            <a:pPr algn="ctr"/>
            <a:endParaRPr dirty="0"/>
          </a:p>
        </p:txBody>
      </p:sp>
      <p:sp>
        <p:nvSpPr>
          <p:cNvPr id="561" name="Google Shape;561;p52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3"/>
          <p:cNvSpPr/>
          <p:nvPr/>
        </p:nvSpPr>
        <p:spPr>
          <a:xfrm>
            <a:off x="1229439" y="2664542"/>
            <a:ext cx="9733122" cy="1635842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5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Embryo Quality Assessment</a:t>
            </a:r>
          </a:p>
          <a:p>
            <a:pPr algn="ctr"/>
            <a:r>
              <a:rPr lang="en-US" sz="325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Aispry Tutor Private Ltd</a:t>
            </a:r>
          </a:p>
          <a:p>
            <a:pPr algn="ctr"/>
            <a:endParaRPr sz="1100" dirty="0"/>
          </a:p>
        </p:txBody>
      </p:sp>
      <p:sp>
        <p:nvSpPr>
          <p:cNvPr id="567" name="Google Shape;567;p53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4"/>
          <p:cNvSpPr/>
          <p:nvPr/>
        </p:nvSpPr>
        <p:spPr>
          <a:xfrm>
            <a:off x="1229439" y="2851354"/>
            <a:ext cx="9733122" cy="144902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Starbuzz.ai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Krisattva Private Limited</a:t>
            </a:r>
          </a:p>
        </p:txBody>
      </p:sp>
      <p:sp>
        <p:nvSpPr>
          <p:cNvPr id="573" name="Google Shape;573;p54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5"/>
          <p:cNvSpPr/>
          <p:nvPr/>
        </p:nvSpPr>
        <p:spPr>
          <a:xfrm>
            <a:off x="1229439" y="2851354"/>
            <a:ext cx="9733122" cy="144902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</a:t>
            </a:r>
            <a:r>
              <a:rPr lang="en-US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Avika</a:t>
            </a: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Mind Health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</a:t>
            </a:r>
            <a:r>
              <a:rPr lang="en-US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Ropana</a:t>
            </a: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Digital Pvt Ltd (dba </a:t>
            </a:r>
            <a:r>
              <a:rPr lang="en-US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avika</a:t>
            </a: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579" name="Google Shape;579;p55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6"/>
          <p:cNvSpPr/>
          <p:nvPr/>
        </p:nvSpPr>
        <p:spPr>
          <a:xfrm>
            <a:off x="1229439" y="2851354"/>
            <a:ext cx="9733122" cy="144902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</a:t>
            </a:r>
            <a:r>
              <a:rPr lang="en-US" sz="4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Cliniv</a:t>
            </a:r>
            <a:endParaRPr lang="en-US"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</a:t>
            </a:r>
            <a:r>
              <a:rPr lang="en-US" sz="4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Cliniv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Health Tech</a:t>
            </a:r>
          </a:p>
        </p:txBody>
      </p:sp>
      <p:sp>
        <p:nvSpPr>
          <p:cNvPr id="585" name="Google Shape;585;p56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7"/>
          <p:cNvSpPr/>
          <p:nvPr/>
        </p:nvSpPr>
        <p:spPr>
          <a:xfrm>
            <a:off x="1229439" y="2851354"/>
            <a:ext cx="9733122" cy="144902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Rava AI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Rava AI</a:t>
            </a:r>
          </a:p>
        </p:txBody>
      </p:sp>
      <p:sp>
        <p:nvSpPr>
          <p:cNvPr id="591" name="Google Shape;591;p57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8"/>
          <p:cNvSpPr/>
          <p:nvPr/>
        </p:nvSpPr>
        <p:spPr>
          <a:xfrm>
            <a:off x="1229439" y="2851354"/>
            <a:ext cx="9733122" cy="144902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NAVINAUT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ALIEN INNOVATIONS</a:t>
            </a:r>
          </a:p>
        </p:txBody>
      </p:sp>
      <p:sp>
        <p:nvSpPr>
          <p:cNvPr id="597" name="Google Shape;597;p58"/>
          <p:cNvSpPr txBox="1"/>
          <p:nvPr/>
        </p:nvSpPr>
        <p:spPr>
          <a:xfrm>
            <a:off x="655632" y="1036126"/>
            <a:ext cx="108807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9"/>
          <p:cNvSpPr/>
          <p:nvPr/>
        </p:nvSpPr>
        <p:spPr>
          <a:xfrm>
            <a:off x="1229439" y="3429000"/>
            <a:ext cx="9733122" cy="1449029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</a:t>
            </a: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ToW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Tinker on Wheels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Young Tinker Foundation</a:t>
            </a:r>
          </a:p>
        </p:txBody>
      </p:sp>
      <p:sp>
        <p:nvSpPr>
          <p:cNvPr id="603" name="Google Shape;603;p59"/>
          <p:cNvSpPr txBox="1"/>
          <p:nvPr/>
        </p:nvSpPr>
        <p:spPr>
          <a:xfrm>
            <a:off x="655632" y="1036126"/>
            <a:ext cx="1088073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10X PRODUCT AWARDS </a:t>
            </a:r>
            <a:endParaRPr lang="en-US" sz="40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Special Jury Mention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EARLY-STAGE START-UP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4"/>
          <p:cNvSpPr/>
          <p:nvPr/>
        </p:nvSpPr>
        <p:spPr>
          <a:xfrm>
            <a:off x="1229439" y="3215148"/>
            <a:ext cx="9733122" cy="152768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Centific Frontier AI Data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Foundary</a:t>
            </a:r>
            <a:endParaRPr lang="en-US"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Centific Global Technologies India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Pvt Ltd</a:t>
            </a:r>
          </a:p>
        </p:txBody>
      </p:sp>
      <p:sp>
        <p:nvSpPr>
          <p:cNvPr id="633" name="Google Shape;633;p64"/>
          <p:cNvSpPr txBox="1"/>
          <p:nvPr/>
        </p:nvSpPr>
        <p:spPr>
          <a:xfrm>
            <a:off x="655632" y="1036126"/>
            <a:ext cx="108807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TECH-PRODUCT/INNOVATION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ESTABLISHED CATEGORY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 txBox="1"/>
          <p:nvPr/>
        </p:nvSpPr>
        <p:spPr>
          <a:xfrm>
            <a:off x="3377381" y="2448233"/>
            <a:ext cx="543723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Lamp Lighting, Invocation Ceremony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5"/>
          <p:cNvSpPr/>
          <p:nvPr/>
        </p:nvSpPr>
        <p:spPr>
          <a:xfrm>
            <a:off x="1229439" y="3215148"/>
            <a:ext cx="9733122" cy="152768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Name: Pega GenAI Blueprint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Name: Pegasystems Worldwide India Pvt. Ltd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639" name="Google Shape;639;p65"/>
          <p:cNvSpPr txBox="1"/>
          <p:nvPr/>
        </p:nvSpPr>
        <p:spPr>
          <a:xfrm>
            <a:off x="655632" y="1036126"/>
            <a:ext cx="108807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TECH-PRODUCT/INNOVATION AWARDS - WINNER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ESTABLISHED CATEGORY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6"/>
          <p:cNvSpPr/>
          <p:nvPr/>
        </p:nvSpPr>
        <p:spPr>
          <a:xfrm>
            <a:off x="1229439" y="3215148"/>
            <a:ext cx="9733122" cy="1527688"/>
          </a:xfrm>
          <a:custGeom>
            <a:avLst/>
            <a:gdLst/>
            <a:ahLst/>
            <a:cxnLst/>
            <a:rect l="l" t="t" r="r" b="b"/>
            <a:pathLst>
              <a:path w="12192000" h="2235200" extrusionOk="0">
                <a:moveTo>
                  <a:pt x="0" y="0"/>
                </a:moveTo>
                <a:lnTo>
                  <a:pt x="12192000" y="0"/>
                </a:lnTo>
                <a:lnTo>
                  <a:pt x="11720673" y="1125347"/>
                </a:lnTo>
                <a:lnTo>
                  <a:pt x="12192000" y="2235200"/>
                </a:lnTo>
                <a:lnTo>
                  <a:pt x="0" y="2235200"/>
                </a:lnTo>
                <a:lnTo>
                  <a:pt x="426332" y="1210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4613"/>
              </a:gs>
              <a:gs pos="50000">
                <a:srgbClr val="D1651C"/>
              </a:gs>
              <a:gs pos="100000">
                <a:srgbClr val="FB7A2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lt1"/>
                </a:solidFill>
              </a:rPr>
              <a:t>Product Name: DBS </a:t>
            </a:r>
            <a:r>
              <a:rPr lang="en-US" sz="2800" b="1" dirty="0" err="1">
                <a:solidFill>
                  <a:schemeClr val="lt1"/>
                </a:solidFill>
              </a:rPr>
              <a:t>Digibot</a:t>
            </a:r>
            <a:r>
              <a:rPr lang="en-US" sz="2800" b="1" dirty="0">
                <a:solidFill>
                  <a:schemeClr val="lt1"/>
                </a:solidFill>
              </a:rPr>
              <a:t>: The Next-Gen Chatbot</a:t>
            </a:r>
            <a:endParaRPr lang="en-IN" sz="2800" b="1" dirty="0">
              <a:solidFill>
                <a:schemeClr val="lt1"/>
              </a:solidFill>
            </a:endParaRPr>
          </a:p>
          <a:p>
            <a:pPr marL="698500" algn="ctr">
              <a:spcAft>
                <a:spcPts val="1000"/>
              </a:spcAft>
            </a:pPr>
            <a:r>
              <a:rPr lang="en-US" sz="2800" b="1" dirty="0">
                <a:solidFill>
                  <a:schemeClr val="lt1"/>
                </a:solidFill>
              </a:rPr>
              <a:t>Company Name: DBS Tech India</a:t>
            </a:r>
            <a:endParaRPr lang="en-IN" sz="2800" b="1" dirty="0">
              <a:solidFill>
                <a:schemeClr val="lt1"/>
              </a:solidFill>
            </a:endParaRPr>
          </a:p>
        </p:txBody>
      </p:sp>
      <p:sp>
        <p:nvSpPr>
          <p:cNvPr id="645" name="Google Shape;645;p66"/>
          <p:cNvSpPr txBox="1"/>
          <p:nvPr/>
        </p:nvSpPr>
        <p:spPr>
          <a:xfrm>
            <a:off x="655632" y="1036126"/>
            <a:ext cx="108807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HYSEA TECH-PRODUCT/INNOVATION AWARDS - WINNER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ESTABLISHED CATEGORY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/>
          <p:cNvSpPr txBox="1"/>
          <p:nvPr/>
        </p:nvSpPr>
        <p:spPr>
          <a:xfrm>
            <a:off x="892278" y="1001715"/>
            <a:ext cx="10407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Vote of Thanks by </a:t>
            </a:r>
            <a:endParaRPr/>
          </a:p>
        </p:txBody>
      </p:sp>
      <p:pic>
        <p:nvPicPr>
          <p:cNvPr id="717" name="Google Shape;71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3769" y="176212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78"/>
          <p:cNvSpPr/>
          <p:nvPr/>
        </p:nvSpPr>
        <p:spPr>
          <a:xfrm>
            <a:off x="5477799" y="2800175"/>
            <a:ext cx="4996014" cy="101566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Ramakrishna Lingireddy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Secretary, HYSEA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/>
          <p:nvPr/>
        </p:nvSpPr>
        <p:spPr>
          <a:xfrm>
            <a:off x="3377381" y="1060709"/>
            <a:ext cx="54372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Welcome Address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6949" y="1876751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5"/>
          <p:cNvSpPr/>
          <p:nvPr/>
        </p:nvSpPr>
        <p:spPr>
          <a:xfrm>
            <a:off x="5858184" y="3022516"/>
            <a:ext cx="4168877" cy="104221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Prashant Nandella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President, HYSEA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/>
          <p:nvPr/>
        </p:nvSpPr>
        <p:spPr>
          <a:xfrm>
            <a:off x="2691581" y="1064402"/>
            <a:ext cx="680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Address by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0017" y="1858278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6"/>
          <p:cNvSpPr/>
          <p:nvPr/>
        </p:nvSpPr>
        <p:spPr>
          <a:xfrm>
            <a:off x="6096000" y="3017321"/>
            <a:ext cx="2989008" cy="101566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Kavitha 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Director, STPI-H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"/>
          <p:cNvSpPr txBox="1"/>
          <p:nvPr/>
        </p:nvSpPr>
        <p:spPr>
          <a:xfrm>
            <a:off x="2059858" y="982052"/>
            <a:ext cx="80722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Address by Guest of Honour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5282" y="1863828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7"/>
          <p:cNvSpPr/>
          <p:nvPr/>
        </p:nvSpPr>
        <p:spPr>
          <a:xfrm>
            <a:off x="5232604" y="2893947"/>
            <a:ext cx="4899538" cy="127351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Shri Jayesh Ranjan 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Chief Secretary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ITE&amp;C Dept., Govt. of Telangana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"/>
          <p:cNvSpPr txBox="1"/>
          <p:nvPr/>
        </p:nvSpPr>
        <p:spPr>
          <a:xfrm>
            <a:off x="892278" y="982052"/>
            <a:ext cx="104074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Address by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Hon’ble Minister, IT &amp; Industry, Telangana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5425" y="2305491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8"/>
          <p:cNvSpPr/>
          <p:nvPr/>
        </p:nvSpPr>
        <p:spPr>
          <a:xfrm>
            <a:off x="5066995" y="3071243"/>
            <a:ext cx="5433858" cy="101566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Shri Sridhar Babu Duddilla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Hon’ble IT Minister of Telangana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/>
          <p:nvPr/>
        </p:nvSpPr>
        <p:spPr>
          <a:xfrm>
            <a:off x="892278" y="1021381"/>
            <a:ext cx="1040744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Unveiling </a:t>
            </a: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HYSEA Scale@Hyderabad</a:t>
            </a: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Technology Destination Report - HYSEA, KPMG and AON, CBRE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7373" y="3127522"/>
            <a:ext cx="6297254" cy="19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894</Words>
  <Application>Microsoft Macintosh PowerPoint</Application>
  <PresentationFormat>Widescreen</PresentationFormat>
  <Paragraphs>156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Babita Bante</dc:creator>
  <cp:lastModifiedBy>Neeraja Vijender</cp:lastModifiedBy>
  <cp:revision>3</cp:revision>
  <dcterms:created xsi:type="dcterms:W3CDTF">2025-01-30T17:13:12Z</dcterms:created>
  <dcterms:modified xsi:type="dcterms:W3CDTF">2025-02-11T12:32:47Z</dcterms:modified>
</cp:coreProperties>
</file>